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85" r:id="rId6"/>
    <p:sldId id="260" r:id="rId7"/>
    <p:sldId id="298" r:id="rId8"/>
    <p:sldId id="297" r:id="rId9"/>
    <p:sldId id="284" r:id="rId10"/>
    <p:sldId id="287" r:id="rId11"/>
    <p:sldId id="281" r:id="rId12"/>
    <p:sldId id="282" r:id="rId13"/>
    <p:sldId id="266" r:id="rId14"/>
    <p:sldId id="267" r:id="rId15"/>
    <p:sldId id="277" r:id="rId16"/>
    <p:sldId id="288" r:id="rId17"/>
    <p:sldId id="294" r:id="rId18"/>
    <p:sldId id="295" r:id="rId19"/>
    <p:sldId id="269" r:id="rId20"/>
    <p:sldId id="289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1F0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86501" autoAdjust="0"/>
  </p:normalViewPr>
  <p:slideViewPr>
    <p:cSldViewPr>
      <p:cViewPr varScale="1">
        <p:scale>
          <a:sx n="64" d="100"/>
          <a:sy n="64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B91BC-777E-4A6B-9541-9F42CFCA0EA9}" type="datetimeFigureOut">
              <a:rPr lang="en-US" smtClean="0"/>
              <a:t>2/6/2014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BACA5-A2FF-4241-815C-1AFD7513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ABB1-2FBB-4CAA-B7E5-3DFF90AD8AD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8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ACA5-A2FF-4241-815C-1AFD75136F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ACA5-A2FF-4241-815C-1AFD75136F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8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ACA5-A2FF-4241-815C-1AFD75136F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99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ACA5-A2FF-4241-815C-1AFD75136FE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2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িএলএএসটি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ACA5-A2FF-4241-815C-1AFD75136FE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4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-kumodkkpmn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2057400"/>
          </a:xfrm>
          <a:solidFill>
            <a:schemeClr val="accent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ক্ল</a:t>
            </a:r>
            <a:r>
              <a:rPr lang="bn-BD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 শুভেচ্ছা</a:t>
            </a:r>
            <a:r>
              <a:rPr lang="en-US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6400800" cy="3962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614" r="-2133" b="-4614"/>
          <a:stretch/>
        </p:blipFill>
        <p:spPr>
          <a:xfrm>
            <a:off x="685800" y="2057400"/>
            <a:ext cx="8001000" cy="4526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424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90601"/>
            <a:ext cx="8991600" cy="45243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সমাধানঃ-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মাইটোকণ্ডিয়া,প্লাস্টিড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রাইবোজোম,গলজিবস্তু,সন্ট্রোজোম, কোষগহবর,লাইসোজোম,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0"/>
            <a:ext cx="3429000" cy="7620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7030A0"/>
                </a:solidFill>
              </a:rPr>
              <a:t>উদ্ভিদ কোষ ।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r="20001"/>
          <a:stretch/>
        </p:blipFill>
        <p:spPr>
          <a:xfrm>
            <a:off x="-9406" y="1182895"/>
            <a:ext cx="2965699" cy="4667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1" t="8451" r="18577" b="6267"/>
          <a:stretch/>
        </p:blipFill>
        <p:spPr>
          <a:xfrm>
            <a:off x="5179807" y="1281786"/>
            <a:ext cx="4039763" cy="4469350"/>
          </a:xfrm>
          <a:prstGeom prst="round2SameRect">
            <a:avLst>
              <a:gd name="adj1" fmla="val 16667"/>
              <a:gd name="adj2" fmla="val 1887"/>
            </a:avLst>
          </a:prstGeom>
        </p:spPr>
      </p:pic>
      <p:sp>
        <p:nvSpPr>
          <p:cNvPr id="7" name="TextBox 6"/>
          <p:cNvSpPr txBox="1"/>
          <p:nvPr/>
        </p:nvSpPr>
        <p:spPr>
          <a:xfrm>
            <a:off x="5867400" y="6214151"/>
            <a:ext cx="2667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প্রানি কোষ 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8584"/>
            <a:ext cx="908950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      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দেখ-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143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</a:rPr>
              <a:t>কোষ প্রাচীর ।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0094" y="1676400"/>
            <a:ext cx="1539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গলজি বস্ত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2667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</a:rPr>
              <a:t>ক্লোরোপ্লাস্ট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0094" y="3886200"/>
            <a:ext cx="181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কোষ গহবর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0094" y="4648200"/>
            <a:ext cx="199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মাইটোকণ্ডিয়া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32760" y="5410023"/>
            <a:ext cx="2147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সাইটোপ্লাজম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14400" y="3067110"/>
            <a:ext cx="60198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36497" y="1833637"/>
            <a:ext cx="1043310" cy="5285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72000" y="5395839"/>
            <a:ext cx="1752600" cy="2142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9600" y="3657600"/>
            <a:ext cx="5486400" cy="381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4848255"/>
            <a:ext cx="21336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498197" y="1575783"/>
            <a:ext cx="3276600" cy="20123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48000" y="3067110"/>
            <a:ext cx="164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নিউক্লিয়াস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114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84020" y="1041865"/>
            <a:ext cx="2019883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</a:rPr>
              <a:t>গহবর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984020" y="1241920"/>
            <a:ext cx="216880" cy="434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1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3" grpId="0"/>
      <p:bldP spid="6" grpId="0"/>
      <p:bldP spid="9" grpId="0"/>
      <p:bldP spid="11" grpId="0"/>
      <p:bldP spid="12" grpId="0"/>
      <p:bldP spid="10" grpId="0"/>
      <p:bldP spid="48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320" y="823791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00516"/>
            <a:ext cx="8926286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</a:rPr>
              <a:t> </a:t>
            </a:r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লক্ষ্য কর-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2" r="16800" b="12177"/>
          <a:stretch/>
        </p:blipFill>
        <p:spPr>
          <a:xfrm>
            <a:off x="-15240" y="2057400"/>
            <a:ext cx="7420454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91400" y="3002649"/>
            <a:ext cx="205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           </a:t>
            </a:r>
            <a:r>
              <a:rPr lang="bn-BD" sz="2800" dirty="0" smtClean="0">
                <a:solidFill>
                  <a:srgbClr val="FF0000"/>
                </a:solidFill>
              </a:rPr>
              <a:t>ক্লোরোপ্লাস্ট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546127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</a:rPr>
              <a:t>কোষ প্রাচীর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423530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</a:rPr>
              <a:t>কোষ গহবর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240280"/>
            <a:ext cx="2057399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1"/>
            <a:r>
              <a:rPr lang="bn-BD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কোষ ঝিল্লী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95599" y="2072640"/>
            <a:ext cx="2133600" cy="304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312" y="763020"/>
            <a:ext cx="7251192" cy="10668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কর্মপত্র -</a:t>
            </a:r>
            <a:r>
              <a:rPr lang="en-US" sz="4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bn-BD" sz="4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(জোড়ায় কাজ )</a:t>
            </a:r>
            <a:r>
              <a:rPr lang="bn-BD" sz="7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7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048000"/>
            <a:ext cx="7239000" cy="20574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</a:rPr>
              <a:t>উদ্ভিদ কোষ ও প্রাণী কোষের মধ্যে পার্থক্য বল </a:t>
            </a:r>
            <a:r>
              <a:rPr lang="en-US" sz="4400" b="1" dirty="0">
                <a:solidFill>
                  <a:srgbClr val="00B050"/>
                </a:solidFill>
              </a:rPr>
              <a:t>?</a:t>
            </a:r>
            <a:endParaRPr lang="bn-BD" sz="4400" b="1" dirty="0" smtClean="0">
              <a:solidFill>
                <a:srgbClr val="00B05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5904" y="3505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96596" y="10541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2209800"/>
            <a:ext cx="2971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(সময়ঃ-১০মিনিট)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229600" cy="12954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bn-BD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সামাধানঃ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18897889"/>
              </p:ext>
            </p:extLst>
          </p:nvPr>
        </p:nvGraphicFramePr>
        <p:xfrm>
          <a:off x="457200" y="1255195"/>
          <a:ext cx="8229600" cy="560022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152194"/>
                <a:gridCol w="4077406"/>
              </a:tblGrid>
              <a:tr h="1517392">
                <a:tc>
                  <a:txBody>
                    <a:bodyPr/>
                    <a:lstStyle/>
                    <a:p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উদ্দভিদ  কোষ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</a:t>
                      </a:r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</a:t>
                      </a:r>
                      <a:endParaRPr lang="bn-BD" sz="36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প্রাণী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কোষ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271922">
                <a:tc>
                  <a:txBody>
                    <a:bodyPr/>
                    <a:lstStyle/>
                    <a:p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১।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কোষ প্রাচীর  আছে ।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কোষ  প্রাচীর  নেই 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227298">
                <a:tc>
                  <a:txBody>
                    <a:bodyPr/>
                    <a:lstStyle/>
                    <a:p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কোষ  গহ্বর  বড় 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কোষ  গহ্বর  ছোট ।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469788">
                <a:tc>
                  <a:txBody>
                    <a:bodyPr/>
                    <a:lstStyle/>
                    <a:p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৩।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প্লাস্টিড আছে  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৩।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প্লাস্টিড  নেই  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t="12103" r="37906"/>
          <a:stretch/>
        </p:blipFill>
        <p:spPr>
          <a:xfrm>
            <a:off x="1771851" y="1710654"/>
            <a:ext cx="5390949" cy="390717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4925" y="152400"/>
            <a:ext cx="79248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   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6096000"/>
            <a:ext cx="29718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</a:rPr>
              <a:t>   নিউক্লিয়াস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120520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</a:rPr>
              <a:t>বহিঃ ঝিল্লী </a:t>
            </a:r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0" y="1981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</a:rPr>
              <a:t>অন্তঃ ঝিল্লী</a:t>
            </a:r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2743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6">
                    <a:lumMod val="50000"/>
                  </a:schemeClr>
                </a:solidFill>
              </a:rPr>
              <a:t>নিউক্লিওপ্লাজম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3962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</a:rPr>
              <a:t>নিউক্লিয়ার রন্ধ</a:t>
            </a:r>
            <a:r>
              <a:rPr lang="bn-BD" sz="2000" b="1" dirty="0" smtClean="0"/>
              <a:t>।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5181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</a:rPr>
              <a:t>এন্ডোপ্লামিক-</a:t>
            </a:r>
          </a:p>
          <a:p>
            <a:r>
              <a:rPr lang="bn-BD" sz="2000" b="1" dirty="0" smtClean="0">
                <a:solidFill>
                  <a:srgbClr val="C00000"/>
                </a:solidFill>
              </a:rPr>
              <a:t>রেটিকুলাম ।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6245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</a:rPr>
              <a:t>রাইবোসোম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75017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bn-BD" sz="2800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DNA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28600" y="2216050"/>
            <a:ext cx="1724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C00000"/>
                </a:solidFill>
              </a:rPr>
              <a:t>  </a:t>
            </a:r>
            <a:r>
              <a:rPr lang="bn-BD" sz="2000" b="1" dirty="0" smtClean="0">
                <a:solidFill>
                  <a:srgbClr val="C00000"/>
                </a:solidFill>
              </a:rPr>
              <a:t>নিউক্লিওলাস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1205204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</a:rPr>
              <a:t>নিউক্লিয়ার পর্দা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/>
      <p:bldP spid="4" grpId="0"/>
      <p:bldP spid="5" grpId="0"/>
      <p:bldP spid="7" grpId="0"/>
      <p:bldP spid="9" grpId="0"/>
      <p:bldP spid="10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7030A0"/>
                </a:solidFill>
              </a:rPr>
              <a:t>  </a:t>
            </a:r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কর্মপত্রঃ-৩  </a:t>
            </a:r>
            <a:r>
              <a:rPr lang="bn-BD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দলগত কাজ)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" y="3733799"/>
            <a:ext cx="80010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</a:rPr>
              <a:t>প্রশ্নঃ</a:t>
            </a:r>
            <a:r>
              <a:rPr lang="bn-BD" sz="4800" b="1" dirty="0" smtClean="0">
                <a:solidFill>
                  <a:srgbClr val="002060"/>
                </a:solidFill>
              </a:rPr>
              <a:t>-নিউক্লিয়াসের প্রধান অংশ</a:t>
            </a:r>
            <a:r>
              <a:rPr lang="en-US" sz="4800" b="1" dirty="0" smtClean="0">
                <a:solidFill>
                  <a:srgbClr val="002060"/>
                </a:solidFill>
              </a:rPr>
              <a:t>         </a:t>
            </a:r>
            <a:r>
              <a:rPr lang="bn-BD" sz="4800" b="1" dirty="0" smtClean="0">
                <a:solidFill>
                  <a:srgbClr val="002060"/>
                </a:solidFill>
              </a:rPr>
              <a:t>গুলোর ২টি করে বৈশিষ্ট লেখ ?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7260" y="1981200"/>
            <a:ext cx="31013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(সময়ঃ-১৩মিনিট)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0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06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bn-BD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সমাধানঃ- </a:t>
            </a:r>
            <a:br>
              <a:rPr lang="bn-BD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7912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সুগঠিত নিউক্লিয়াসে নিচের অংশ গুলো দেখা যায় ।যথা-</a:t>
            </a:r>
          </a:p>
          <a:p>
            <a:pPr marL="0" indent="0">
              <a:buNone/>
            </a:pPr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ক)নিউক্লিয়ার ঝিল্লী(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Nuclear membrane</a:t>
            </a:r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bn-BD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 ঘিরে রাখে।</a:t>
            </a:r>
          </a:p>
          <a:p>
            <a:pPr>
              <a:buFont typeface="Wingdings" pitchFamily="2" charset="2"/>
              <a:buChar char="Ø"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দ্বিস্তর যা প্রোটিন ও লিপিড সমন্বয়ে গঠিত ।</a:t>
            </a:r>
          </a:p>
          <a:p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খ)নিউক্লিওপ্লাজম(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Nucleoplasm</a:t>
            </a:r>
            <a:r>
              <a:rPr lang="bn-BD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bn-BD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জেলির ন্যায় কেন্দ্রিকা রস ।</a:t>
            </a:r>
          </a:p>
          <a:p>
            <a:pPr>
              <a:buFont typeface="Wingdings" pitchFamily="2" charset="2"/>
              <a:buChar char="Ø"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নিউক্লিক এসিড, উৎসেচক ও খনিজ লবণ   থাকে।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81400"/>
            <a:ext cx="8458200" cy="2743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ঘ)ক্রোমাটিন জালিকা</a:t>
            </a:r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Chromatin  reticulum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b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নিউক্লিয়াসে কুণ্ডলী পাকানো সূক্ষ সুতার ন্যায় অংশ ।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বংশ গতির ধারক ও বাহক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8382000" cy="2895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2800" b="1" dirty="0" smtClean="0"/>
              <a:t>  </a:t>
            </a:r>
            <a:r>
              <a:rPr lang="bn-BD" sz="2800" b="1" dirty="0" smtClean="0">
                <a:solidFill>
                  <a:srgbClr val="FF0000"/>
                </a:solidFill>
              </a:rPr>
              <a:t>গ)নিউক্লিওলাস (</a:t>
            </a:r>
            <a:r>
              <a:rPr lang="en-US" sz="3600" b="1" dirty="0" smtClean="0">
                <a:solidFill>
                  <a:srgbClr val="FF0000"/>
                </a:solidFill>
              </a:rPr>
              <a:t>Nucleolus</a:t>
            </a:r>
            <a:r>
              <a:rPr lang="bn-BD" sz="3600" b="1" dirty="0" smtClean="0">
                <a:solidFill>
                  <a:srgbClr val="FF0000"/>
                </a:solidFill>
              </a:rPr>
              <a:t>)</a:t>
            </a:r>
            <a:r>
              <a:rPr lang="en-US" sz="3600" b="1" dirty="0" smtClean="0">
                <a:solidFill>
                  <a:srgbClr val="FF0000"/>
                </a:solidFill>
              </a:rPr>
              <a:t>:-</a:t>
            </a:r>
            <a:endParaRPr lang="bn-BD" sz="3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b="1" dirty="0" smtClean="0"/>
              <a:t>নিউক্লিয়াসে</a:t>
            </a:r>
            <a:r>
              <a:rPr lang="bn-BD" b="1" dirty="0" smtClean="0"/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কোমোজোমের সাথে লাগাণো গোলাকার ঘন  বস্তু 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RNA</a:t>
            </a:r>
            <a:r>
              <a:rPr lang="bn-BD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ও প্রোটিন দ্বারা গঠিত </a:t>
            </a:r>
            <a:r>
              <a:rPr lang="bn-BD" sz="3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30" y="65425"/>
            <a:ext cx="862826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74471"/>
            <a:ext cx="62191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sb-DE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bn-BD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bn-BD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bn-BD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ভিত্তিতে কোষ কত প্রকার</a:t>
            </a:r>
            <a:r>
              <a:rPr lang="bn-BD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bn-BD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(ক) ২   (খ) ৩   (গ) ৪      (ঘ) ৫</a:t>
            </a:r>
            <a:r>
              <a:rPr lang="bn-BD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bn-BD" sz="2400" dirty="0" smtClean="0">
                <a:solidFill>
                  <a:srgbClr val="0070C0"/>
                </a:solidFill>
              </a:rPr>
              <a:t>   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42557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 বংশ গতির ধারক বাহক-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(ক) নিউক্লিওলাস ।   (খ) নিউক্লিওপ্লাজম ।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(গ) ক্রোমাটিন জালিকা। (ঘ)নিউক্লিয়ার ঝিল্লী।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3468673"/>
            <a:ext cx="228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সঠিক উত্তরঃ </a:t>
            </a:r>
            <a:r>
              <a:rPr lang="bn-BD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n-BD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</a:t>
            </a:r>
            <a:r>
              <a:rPr lang="bn-BD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1736080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  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7559" y="5196938"/>
            <a:ext cx="245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উত্তরঃ(ক)  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1705303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উত্তরঃ(ক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6452846" flipH="1" flipV="1">
            <a:off x="-28767646" y="-7165007"/>
            <a:ext cx="258733" cy="2126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b="1" dirty="0" smtClean="0">
              <a:solidFill>
                <a:srgbClr val="E8B7B7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b="1" dirty="0" smtClean="0">
                <a:solidFill>
                  <a:srgbClr val="E8B7B7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(ক</a:t>
            </a:r>
            <a:r>
              <a:rPr lang="en-US" sz="3200" b="1" dirty="0" smtClean="0">
                <a:solidFill>
                  <a:srgbClr val="E8B7B7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3200" b="1" dirty="0" smtClean="0">
                <a:solidFill>
                  <a:srgbClr val="E8B7B7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নিউক্লিওলাস</a:t>
            </a:r>
            <a:r>
              <a:rPr lang="bn-BD" sz="3200" b="1" dirty="0" smtClean="0">
                <a:solidFill>
                  <a:srgbClr val="E8B7B7">
                    <a:lumMod val="50000"/>
                  </a:srgbClr>
                </a:solidFill>
              </a:rPr>
              <a:t>   </a:t>
            </a:r>
            <a:r>
              <a:rPr lang="en-US" sz="3200" b="1" dirty="0" smtClean="0">
                <a:solidFill>
                  <a:srgbClr val="E8B7B7">
                    <a:lumMod val="50000"/>
                  </a:srgbClr>
                </a:solidFill>
              </a:rPr>
              <a:t> </a:t>
            </a:r>
            <a:r>
              <a:rPr lang="bn-BD" sz="3200" b="1" dirty="0" smtClean="0">
                <a:solidFill>
                  <a:srgbClr val="E8B7B7">
                    <a:lumMod val="50000"/>
                  </a:srgbClr>
                </a:solidFill>
              </a:rPr>
              <a:t>  </a:t>
            </a:r>
            <a:r>
              <a:rPr lang="bn-BD" sz="2400" b="1" dirty="0" smtClean="0">
                <a:solidFill>
                  <a:srgbClr val="E8B7B7">
                    <a:lumMod val="50000"/>
                  </a:srgbClr>
                </a:solidFill>
              </a:rPr>
              <a:t>(খ</a:t>
            </a:r>
            <a:r>
              <a:rPr lang="bn-BD" sz="2400" b="1" dirty="0">
                <a:solidFill>
                  <a:srgbClr val="E8B7B7">
                    <a:lumMod val="50000"/>
                  </a:srgbClr>
                </a:solidFill>
              </a:rPr>
              <a:t>) নিউক্লিওপ্লাজম                </a:t>
            </a:r>
          </a:p>
          <a:p>
            <a:pPr lvl="0"/>
            <a:r>
              <a:rPr lang="bn-BD" sz="2400" b="1" dirty="0" smtClean="0">
                <a:solidFill>
                  <a:srgbClr val="E8B7B7">
                    <a:lumMod val="50000"/>
                  </a:srgbClr>
                </a:solidFill>
              </a:rPr>
              <a:t>(</a:t>
            </a:r>
            <a:r>
              <a:rPr lang="bn-BD" sz="2400" b="1" dirty="0">
                <a:solidFill>
                  <a:srgbClr val="E8B7B7">
                    <a:lumMod val="50000"/>
                  </a:srgbClr>
                </a:solidFill>
              </a:rPr>
              <a:t>গ) কোমাটিন জালিকা </a:t>
            </a:r>
            <a:r>
              <a:rPr lang="en-US" sz="2400" b="1" dirty="0" smtClean="0">
                <a:solidFill>
                  <a:srgbClr val="E8B7B7">
                    <a:lumMod val="50000"/>
                  </a:srgbClr>
                </a:solidFill>
              </a:rPr>
              <a:t> </a:t>
            </a:r>
            <a:r>
              <a:rPr lang="bn-BD" sz="2400" b="1" dirty="0" smtClean="0">
                <a:solidFill>
                  <a:srgbClr val="E8B7B7">
                    <a:lumMod val="50000"/>
                  </a:srgbClr>
                </a:solidFill>
              </a:rPr>
              <a:t>(</a:t>
            </a:r>
            <a:r>
              <a:rPr lang="bn-BD" sz="2400" b="1" dirty="0">
                <a:solidFill>
                  <a:srgbClr val="E8B7B7">
                    <a:lumMod val="50000"/>
                  </a:srgbClr>
                </a:solidFill>
              </a:rPr>
              <a:t>ঘ) </a:t>
            </a:r>
            <a:r>
              <a:rPr lang="bn-BD" sz="2400" b="1" dirty="0" smtClean="0">
                <a:solidFill>
                  <a:srgbClr val="E8B7B7">
                    <a:lumMod val="50000"/>
                  </a:srgbClr>
                </a:solidFill>
              </a:rPr>
              <a:t>ণিউক্লিয়ার</a:t>
            </a:r>
            <a:r>
              <a:rPr lang="en-US" sz="2400" b="1" dirty="0" smtClean="0">
                <a:solidFill>
                  <a:srgbClr val="E8B7B7">
                    <a:lumMod val="50000"/>
                  </a:srgbClr>
                </a:solidFill>
              </a:rPr>
              <a:t>  </a:t>
            </a:r>
            <a:r>
              <a:rPr lang="bn-BD" sz="2400" b="1" dirty="0" smtClean="0">
                <a:solidFill>
                  <a:srgbClr val="E8B7B7">
                    <a:lumMod val="50000"/>
                  </a:srgbClr>
                </a:solidFill>
              </a:rPr>
              <a:t>ঝিল্লী </a:t>
            </a:r>
            <a:r>
              <a:rPr lang="bn-BD" sz="2400" b="1" dirty="0">
                <a:solidFill>
                  <a:srgbClr val="E8B7B7">
                    <a:lumMod val="50000"/>
                  </a:srgbClr>
                </a:solidFill>
              </a:rPr>
              <a:t>।  </a:t>
            </a:r>
            <a:endParaRPr lang="en-US" sz="2400" b="1" dirty="0">
              <a:solidFill>
                <a:srgbClr val="E8B7B7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754" y="5458548"/>
            <a:ext cx="6852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৩। প্রাণী কোষে কোনটি থাকে ?</a:t>
            </a:r>
          </a:p>
          <a:p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(ক) সেন্টোজোম ।    (খ) প্লাস্টিড ।</a:t>
            </a:r>
          </a:p>
          <a:p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(গ) কোষ প্রাচীর ।   (ঘ) ক্লোরোপ্লাস্ট </a:t>
            </a:r>
            <a:r>
              <a:rPr lang="bn-BD" sz="2800" dirty="0" smtClean="0">
                <a:solidFill>
                  <a:srgbClr val="7030A0"/>
                </a:solidFill>
              </a:rPr>
              <a:t>।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2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  <p:bldP spid="11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239000" cy="106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6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 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  <a:solidFill>
            <a:schemeClr val="accent2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n-BD" sz="2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নামঃ-কুমদ</a:t>
            </a:r>
            <a:r>
              <a:rPr lang="en-US" sz="2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কুমার প্রামাণিক। </a:t>
            </a:r>
            <a:r>
              <a:rPr lang="bn-BD" sz="17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0" indent="0">
              <a:buNone/>
            </a:pPr>
            <a:r>
              <a:rPr lang="bn-BD" sz="1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1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পদবীঃ-সহকারী শিক্ষক   (বিজ্ঞান</a:t>
            </a:r>
            <a:r>
              <a:rPr lang="en-US" sz="1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1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17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স্কুলের নামঃ-কালুশহর উচ্চ বিদ্যালয়</a:t>
            </a:r>
            <a:r>
              <a:rPr lang="bn-BD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             </a:t>
            </a:r>
            <a:r>
              <a:rPr lang="bn-BD" sz="14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</a:t>
            </a:r>
            <a:r>
              <a:rPr lang="bn-BD" sz="1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sz="1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মহাদেবপুর , নওগাঁ ।                                     </a:t>
            </a:r>
            <a:r>
              <a:rPr lang="bn-BD" sz="16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মোবাইলঃ-     ০১৭৩৪- ৩৪ ৩৯ ৪৯  ।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hlinkClick r:id="rId2"/>
              </a:rPr>
              <a:t> </a:t>
            </a:r>
            <a:endParaRPr lang="bn-BD" sz="17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  <a:hlinkClick r:id="rId2"/>
            </a:endParaRPr>
          </a:p>
          <a:p>
            <a:pPr marL="0" indent="0">
              <a:buNone/>
            </a:pP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hlinkClick r:id="rId2"/>
              </a:rPr>
              <a:t>  </a:t>
            </a:r>
            <a:r>
              <a:rPr lang="bn-BD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hlinkClick r:id="rId2"/>
              </a:rPr>
              <a:t> 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hlinkClick r:id="rId2"/>
              </a:rPr>
              <a:t>                                                                     </a:t>
            </a:r>
            <a:r>
              <a:rPr lang="bn-BD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hlinkClick r:id="rId2"/>
              </a:rPr>
              <a:t>E-kumodkkpmn@gmail.com</a:t>
            </a:r>
            <a:endParaRPr lang="en-US" sz="1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1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16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16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6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BD" sz="6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2" t="1" r="4613" b="4138"/>
          <a:stretch/>
        </p:blipFill>
        <p:spPr>
          <a:xfrm>
            <a:off x="12115800" y="3962400"/>
            <a:ext cx="3052210" cy="3831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2" t="1" r="4613" b="4138"/>
          <a:stretch/>
        </p:blipFill>
        <p:spPr>
          <a:xfrm>
            <a:off x="6385559" y="1371600"/>
            <a:ext cx="2743201" cy="34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"/>
            <a:ext cx="8382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কাজঃ-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2400" y="5779960"/>
            <a:ext cx="8991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প্রশ্নঃ-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চিত্রে- নিউক্লিয়াসের প্রধান অংশ ব্যাখ্যা কর ?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5" t="2047" r="25916" b="2047"/>
          <a:stretch/>
        </p:blipFill>
        <p:spPr>
          <a:xfrm>
            <a:off x="2756304" y="1828800"/>
            <a:ext cx="4790544" cy="318589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11" idx="1"/>
          </p:cNvCxnSpPr>
          <p:nvPr/>
        </p:nvCxnSpPr>
        <p:spPr>
          <a:xfrm flipV="1">
            <a:off x="7546848" y="4017932"/>
            <a:ext cx="603504" cy="14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7546848" y="3971448"/>
            <a:ext cx="603504" cy="122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8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644"/>
            <a:ext cx="7315200" cy="1600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0324"/>
            <a:ext cx="73152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1281"/>
            <a:ext cx="6629400" cy="115388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2543"/>
            <a:ext cx="7315200" cy="49574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000" dirty="0" smtClean="0">
                <a:solidFill>
                  <a:srgbClr val="00B050"/>
                </a:solidFill>
              </a:rPr>
              <a:t> </a:t>
            </a:r>
            <a:r>
              <a:rPr lang="bn-BD" sz="4800" dirty="0" smtClean="0">
                <a:solidFill>
                  <a:srgbClr val="00B050"/>
                </a:solidFill>
              </a:rPr>
              <a:t>                                                                          </a:t>
            </a:r>
          </a:p>
          <a:p>
            <a:pPr marL="0" indent="0" algn="ctr">
              <a:buNone/>
            </a:pPr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বিষয়ঃ-জীববিজ্ঞান ।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800" dirty="0" smtClean="0">
                <a:solidFill>
                  <a:srgbClr val="1F09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5400" dirty="0" smtClean="0">
                <a:solidFill>
                  <a:srgbClr val="1F09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800" dirty="0" smtClean="0">
                <a:solidFill>
                  <a:srgbClr val="1F09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</a:t>
            </a:r>
          </a:p>
          <a:p>
            <a:pPr marL="0" indent="0" algn="ctr">
              <a:buNone/>
            </a:pPr>
            <a:r>
              <a:rPr lang="bn-BD" sz="4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সময়ঃ-৫০মিনিট।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তাং-০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/০২/২০১৪ইং।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1429" y="1652543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শ্রেণী-নবম  ।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0"/>
            <a:ext cx="792479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দেখ 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640687"/>
            <a:ext cx="2790504" cy="9190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5261" y="5640977"/>
            <a:ext cx="289135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</a:t>
            </a:r>
            <a:r>
              <a:rPr lang="bn-BD" sz="3200" dirty="0" smtClean="0">
                <a:solidFill>
                  <a:srgbClr val="C00000"/>
                </a:solidFill>
              </a:rPr>
              <a:t>কোষ অঙ্গানু </a:t>
            </a:r>
            <a:r>
              <a:rPr lang="bn-BD" sz="2400" dirty="0" smtClean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t="-13373" r="1" b="-36629"/>
          <a:stretch/>
        </p:blipFill>
        <p:spPr>
          <a:xfrm>
            <a:off x="5255261" y="1386840"/>
            <a:ext cx="3279138" cy="4114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2" t="6409" r="19910" b="392"/>
          <a:stretch/>
        </p:blipFill>
        <p:spPr>
          <a:xfrm>
            <a:off x="838200" y="1386840"/>
            <a:ext cx="3124200" cy="38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7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04800"/>
            <a:ext cx="5791200" cy="215443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5400" dirty="0"/>
              <a:t>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975415" y="3575982"/>
            <a:ext cx="7875874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6600" dirty="0"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কোষ ও কোষ অজ্ঞানু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666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33400"/>
            <a:ext cx="9144000" cy="526297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</a:t>
            </a:r>
            <a:r>
              <a:rPr lang="bn-BD" sz="88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8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 </a:t>
            </a:r>
            <a:r>
              <a:rPr lang="bn-BD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কোষের প্রধান অঙ্গাণু </a:t>
            </a:r>
            <a:r>
              <a:rPr lang="bn-BD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 নাম বলতে </a:t>
            </a:r>
            <a:r>
              <a:rPr lang="bn-BD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। </a:t>
            </a:r>
          </a:p>
          <a:p>
            <a:endParaRPr lang="bn-BD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উদ্ভীদ ও প্রাণী কোষের পার্থক্য নির্ণয় করতে পারবে । 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নিউক্লিয়াসের বিভিন্ন অংশ বর্ণনা করতে পারবে ।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1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1" r="24745"/>
          <a:stretch/>
        </p:blipFill>
        <p:spPr>
          <a:xfrm>
            <a:off x="171172" y="2017193"/>
            <a:ext cx="3715027" cy="391730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1173" y="304800"/>
            <a:ext cx="8744227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 ও বল-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1" t="8451" r="18577" b="6267"/>
          <a:stretch/>
        </p:blipFill>
        <p:spPr>
          <a:xfrm>
            <a:off x="6185032" y="2285479"/>
            <a:ext cx="2760848" cy="3439371"/>
          </a:xfrm>
          <a:prstGeom prst="round2SameRect">
            <a:avLst>
              <a:gd name="adj1" fmla="val 16667"/>
              <a:gd name="adj2" fmla="val 1887"/>
            </a:avLst>
          </a:prstGeom>
        </p:spPr>
      </p:pic>
      <p:sp>
        <p:nvSpPr>
          <p:cNvPr id="6" name="TextBox 5"/>
          <p:cNvSpPr txBox="1"/>
          <p:nvPr/>
        </p:nvSpPr>
        <p:spPr>
          <a:xfrm>
            <a:off x="4078990" y="2514600"/>
            <a:ext cx="148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গলজি বস্ত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78990" y="3352800"/>
            <a:ext cx="1483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ক্লোরোপ্লাস্ট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97626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লাইসোজোম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7566" y="4033198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নিউক্লিয়াস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4476750" y="5153363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রাইবোজোম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43286" y="4648200"/>
            <a:ext cx="147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সেণ্টোজোম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36140" y="5782355"/>
            <a:ext cx="186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মাইটোকণ্ডিয়া</a:t>
            </a:r>
            <a:endParaRPr lang="en-US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91200" y="2745432"/>
            <a:ext cx="419100" cy="4308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562600" y="4033198"/>
            <a:ext cx="1905000" cy="20005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021566" y="4587239"/>
            <a:ext cx="1636534" cy="20005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91200" y="5278397"/>
            <a:ext cx="1048633" cy="1500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57600" y="5078342"/>
            <a:ext cx="1163195" cy="64650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20795" y="6124960"/>
            <a:ext cx="2387725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   </a:t>
            </a:r>
            <a:r>
              <a:rPr lang="bn-BD" sz="3600" b="1" dirty="0" smtClean="0"/>
              <a:t>কোষ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570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44227" cy="7921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 ও বল-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819400"/>
            <a:ext cx="4029930" cy="2448755"/>
          </a:xfrm>
        </p:spPr>
      </p:pic>
      <p:sp>
        <p:nvSpPr>
          <p:cNvPr id="6" name="TextBox 5"/>
          <p:cNvSpPr txBox="1"/>
          <p:nvPr/>
        </p:nvSpPr>
        <p:spPr>
          <a:xfrm>
            <a:off x="838200" y="5923240"/>
            <a:ext cx="23622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মাইটোকণ্ডিয়া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5257800" y="5940256"/>
            <a:ext cx="3124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নিঊক্লিয়াস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79" y="2971800"/>
            <a:ext cx="3581401" cy="1954068"/>
          </a:xfrm>
        </p:spPr>
      </p:pic>
      <p:sp>
        <p:nvSpPr>
          <p:cNvPr id="3" name="TextBox 2"/>
          <p:cNvSpPr txBox="1"/>
          <p:nvPr/>
        </p:nvSpPr>
        <p:spPr>
          <a:xfrm>
            <a:off x="2209800" y="1832223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    </a:t>
            </a:r>
            <a:r>
              <a:rPr lang="bn-BD" sz="4000" b="1" dirty="0" smtClean="0">
                <a:solidFill>
                  <a:srgbClr val="7030A0"/>
                </a:solidFill>
              </a:rPr>
              <a:t>কোষ অঙ্গাণু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0800000" flipV="1">
            <a:off x="800100" y="1042065"/>
            <a:ext cx="7696200" cy="24006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- ১</a:t>
            </a:r>
            <a:endParaRPr lang="en-US" sz="5400" dirty="0" smtClean="0">
              <a:solidFill>
                <a:srgbClr val="FF0000"/>
              </a:solidFill>
            </a:endParaRPr>
          </a:p>
          <a:p>
            <a:r>
              <a:rPr lang="bn-BD" sz="4800" dirty="0" smtClean="0">
                <a:solidFill>
                  <a:srgbClr val="7030A0"/>
                </a:solidFill>
              </a:rPr>
              <a:t>কোষের প্রধান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bn-BD" sz="4800" dirty="0" smtClean="0">
                <a:solidFill>
                  <a:srgbClr val="7030A0"/>
                </a:solidFill>
              </a:rPr>
              <a:t>অঙ্গানু</a:t>
            </a:r>
            <a:r>
              <a:rPr lang="bn-BD" sz="4800" dirty="0">
                <a:solidFill>
                  <a:srgbClr val="7030A0"/>
                </a:solidFill>
              </a:rPr>
              <a:t>গুলোর</a:t>
            </a:r>
            <a:endParaRPr lang="en-US" sz="4800" dirty="0" smtClean="0">
              <a:solidFill>
                <a:srgbClr val="7030A0"/>
              </a:solidFill>
            </a:endParaRPr>
          </a:p>
          <a:p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bn-BD" sz="4800" dirty="0" smtClean="0">
                <a:solidFill>
                  <a:srgbClr val="7030A0"/>
                </a:solidFill>
              </a:rPr>
              <a:t>নাম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bn-BD" sz="4800" dirty="0" smtClean="0">
                <a:solidFill>
                  <a:srgbClr val="7030A0"/>
                </a:solidFill>
              </a:rPr>
              <a:t>লিখ</a:t>
            </a:r>
            <a:r>
              <a:rPr lang="en-US" sz="4800" dirty="0" smtClean="0">
                <a:solidFill>
                  <a:srgbClr val="7030A0"/>
                </a:solidFill>
              </a:rPr>
              <a:t>  ?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5486399" y="3589902"/>
            <a:ext cx="28194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</a:rPr>
              <a:t>(একক কাজ)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3742146"/>
            <a:ext cx="2438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(সময়ঃ-৭মিনিট)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0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470</Words>
  <Application>Microsoft Office PowerPoint</Application>
  <PresentationFormat>On-screen Show (4:3)</PresentationFormat>
  <Paragraphs>147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Wingdings</vt:lpstr>
      <vt:lpstr>Office Theme</vt:lpstr>
      <vt:lpstr>আজকের ক্লাসে শুভেচ্ছা- </vt:lpstr>
      <vt:lpstr>শিক্ষক পরিচিতিঃ </vt:lpstr>
      <vt:lpstr>পাঠ পরিচিতিঃ</vt:lpstr>
      <vt:lpstr>PowerPoint Presentation</vt:lpstr>
      <vt:lpstr>PowerPoint Presentation</vt:lpstr>
      <vt:lpstr>PowerPoint Presentation</vt:lpstr>
      <vt:lpstr>PowerPoint Presentation</vt:lpstr>
      <vt:lpstr>ছবিগুলো দেখ ও বল-</vt:lpstr>
      <vt:lpstr>PowerPoint Presentation</vt:lpstr>
      <vt:lpstr>PowerPoint Presentation</vt:lpstr>
      <vt:lpstr>উদ্ভিদ কোষ ।</vt:lpstr>
      <vt:lpstr>PowerPoint Presentation</vt:lpstr>
      <vt:lpstr>কর্মপত্র -2 (জোড়ায় কাজ )   </vt:lpstr>
      <vt:lpstr>            সামাধানঃ</vt:lpstr>
      <vt:lpstr>PowerPoint Presentation</vt:lpstr>
      <vt:lpstr>  কর্মপত্রঃ-৩  (দলগত কাজ)</vt:lpstr>
      <vt:lpstr>   সমাধানঃ-  </vt:lpstr>
      <vt:lpstr>ঘ)ক্রোমাটিন জালিকা(Chromatin  reticulum):-  নিউক্লিয়াসে কুণ্ডলী পাকানো সূক্ষ সুতার ন্যায় অংশ । বংশ গতির ধারক ও বাহক ।</vt:lpstr>
      <vt:lpstr>PowerPoint Presentation</vt:lpstr>
      <vt:lpstr>বাড়ীর কাজঃ-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সু</dc:title>
  <dc:creator>Doel-1612i3</dc:creator>
  <cp:lastModifiedBy>jahangir</cp:lastModifiedBy>
  <cp:revision>424</cp:revision>
  <dcterms:created xsi:type="dcterms:W3CDTF">2006-08-16T00:00:00Z</dcterms:created>
  <dcterms:modified xsi:type="dcterms:W3CDTF">2014-02-06T04:29:59Z</dcterms:modified>
</cp:coreProperties>
</file>